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9" r:id="rId10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5" Type="http://schemas.openxmlformats.org/officeDocument/2006/relationships/slide" Target="slides/slide3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g331d9e12a3b_0_2830:notes"/>
          <p:cNvSpPr/>
          <p:nvPr>
            <p:ph idx="2" type="sldImg"/>
          </p:nvPr>
        </p:nvSpPr>
        <p:spPr>
          <a:xfrm>
            <a:off x="320410" y="361950"/>
            <a:ext cx="6098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7" name="Google Shape;3907;g331d9e12a3b_0_2830:notes"/>
          <p:cNvSpPr txBox="1"/>
          <p:nvPr>
            <p:ph idx="1" type="body"/>
          </p:nvPr>
        </p:nvSpPr>
        <p:spPr>
          <a:xfrm>
            <a:off x="490537" y="3903662"/>
            <a:ext cx="5803800" cy="4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Engineering photos c1909-1969 (orig – 1991); Publicity photos, 1934-1975  </a:t>
            </a:r>
            <a:br>
              <a:rPr lang="zh-C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Research reports, 1870s-1960s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Century of achievements of British telecommunications engineers and scientists in pushing the boundaries of communications technology; advances transistors, radio, television broadcasting, satellites, optical fibres, wideband/broadband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Unesco UK memory of the world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Subject/registry files, 1870-1960s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Subjects files from central and departmental registry systems on a diverse range of subjects including telegraphic transmission of Disreali’s ‘one nation’ speech, introduction of telephone to UK, race relations, women’s employment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All figures are estimates!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A we knew how many boxes and the number listed on each box, but not how many negatives were actually inside – or how often more than one negative was in a sleeve</a:t>
            </a:r>
            <a:br>
              <a:rPr lang="zh-C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B we knew number of boxes and a rough idea of how many reports but only small per cent catalogued; and not know how many pages</a:t>
            </a:r>
            <a:br>
              <a:rPr lang="zh-C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C files (Finding Numbers at file level) range from 2 cm to 12 boxes  - and not selected at this stage </a:t>
            </a:r>
            <a:endParaRPr/>
          </a:p>
        </p:txBody>
      </p:sp>
      <p:sp>
        <p:nvSpPr>
          <p:cNvPr id="3908" name="Google Shape;3908;g331d9e12a3b_0_283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jpg"/><Relationship Id="rId4" Type="http://schemas.openxmlformats.org/officeDocument/2006/relationships/image" Target="../media/image77.jpg"/><Relationship Id="rId5" Type="http://schemas.openxmlformats.org/officeDocument/2006/relationships/image" Target="../media/image84.jpg"/><Relationship Id="rId6" Type="http://schemas.openxmlformats.org/officeDocument/2006/relationships/image" Target="../media/image71.jpg"/></Relationships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6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to digitise?</a:t>
            </a:r>
            <a:endParaRPr/>
          </a:p>
        </p:txBody>
      </p:sp>
      <p:sp>
        <p:nvSpPr>
          <p:cNvPr id="3911" name="Google Shape;3911;p602"/>
          <p:cNvSpPr txBox="1"/>
          <p:nvPr>
            <p:ph idx="1" type="body"/>
          </p:nvPr>
        </p:nvSpPr>
        <p:spPr>
          <a:xfrm>
            <a:off x="468312" y="951309"/>
            <a:ext cx="777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Breadth and depth (and pretty stuff)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focus (and ‘general public’)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CB_473_P00947_1500.jpg" id="3912" name="Google Shape;3912;p602"/>
          <p:cNvPicPr preferRelativeResize="0"/>
          <p:nvPr/>
        </p:nvPicPr>
        <p:blipFill rotWithShape="1">
          <a:blip r:embed="rId3">
            <a:alphaModFix/>
          </a:blip>
          <a:srcRect b="0" l="5713" r="0" t="0"/>
          <a:stretch/>
        </p:blipFill>
        <p:spPr>
          <a:xfrm>
            <a:off x="1042987" y="2571750"/>
            <a:ext cx="2214563" cy="1403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_30_330_Memo.jpg" id="3913" name="Google Shape;3913;p602"/>
          <p:cNvPicPr preferRelativeResize="0"/>
          <p:nvPr/>
        </p:nvPicPr>
        <p:blipFill rotWithShape="1">
          <a:blip r:embed="rId4">
            <a:alphaModFix/>
          </a:blip>
          <a:srcRect b="0" l="0" r="0" t="13852"/>
          <a:stretch/>
        </p:blipFill>
        <p:spPr>
          <a:xfrm>
            <a:off x="5867400" y="2518172"/>
            <a:ext cx="2160586" cy="2332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T_Archives_098.jpg" id="3914" name="Google Shape;3914;p6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4975" y="519113"/>
            <a:ext cx="2309812" cy="1824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CB_422_7930_p1.JPG" id="3915" name="Google Shape;3915;p602"/>
          <p:cNvPicPr preferRelativeResize="0"/>
          <p:nvPr/>
        </p:nvPicPr>
        <p:blipFill rotWithShape="1">
          <a:blip r:embed="rId6">
            <a:alphaModFix/>
          </a:blip>
          <a:srcRect b="0" l="0" r="0" t="6942"/>
          <a:stretch/>
        </p:blipFill>
        <p:spPr>
          <a:xfrm>
            <a:off x="3419475" y="2518171"/>
            <a:ext cx="2232024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6" name="Google Shape;3916;p602"/>
          <p:cNvSpPr txBox="1"/>
          <p:nvPr/>
        </p:nvSpPr>
        <p:spPr>
          <a:xfrm>
            <a:off x="3419475" y="3975497"/>
            <a:ext cx="4752900" cy="102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7" name="Google Shape;3917;p602"/>
          <p:cNvSpPr/>
          <p:nvPr/>
        </p:nvSpPr>
        <p:spPr>
          <a:xfrm>
            <a:off x="1042987" y="1869281"/>
            <a:ext cx="22335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zh-CN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photographs</a:t>
            </a:r>
            <a:endParaRPr/>
          </a:p>
        </p:txBody>
      </p:sp>
      <p:sp>
        <p:nvSpPr>
          <p:cNvPr id="3918" name="Google Shape;3918;p602"/>
          <p:cNvSpPr/>
          <p:nvPr/>
        </p:nvSpPr>
        <p:spPr>
          <a:xfrm>
            <a:off x="3419475" y="1869281"/>
            <a:ext cx="22320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zh-CN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reports</a:t>
            </a:r>
            <a:endParaRPr/>
          </a:p>
        </p:txBody>
      </p:sp>
      <p:sp>
        <p:nvSpPr>
          <p:cNvPr id="3919" name="Google Shape;3919;p602"/>
          <p:cNvSpPr/>
          <p:nvPr/>
        </p:nvSpPr>
        <p:spPr>
          <a:xfrm>
            <a:off x="5795962" y="1869281"/>
            <a:ext cx="22320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subject/ registry files</a:t>
            </a:r>
            <a:endParaRPr/>
          </a:p>
        </p:txBody>
      </p:sp>
      <p:sp>
        <p:nvSpPr>
          <p:cNvPr id="3920" name="Google Shape;3920;p602"/>
          <p:cNvSpPr/>
          <p:nvPr/>
        </p:nvSpPr>
        <p:spPr>
          <a:xfrm>
            <a:off x="971550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A: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93,020 scans</a:t>
            </a:r>
            <a:endParaRPr/>
          </a:p>
        </p:txBody>
      </p:sp>
      <p:sp>
        <p:nvSpPr>
          <p:cNvPr id="3921" name="Google Shape;3921;p602"/>
          <p:cNvSpPr/>
          <p:nvPr/>
        </p:nvSpPr>
        <p:spPr>
          <a:xfrm>
            <a:off x="3348037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B: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182,757 scans </a:t>
            </a:r>
            <a:endParaRPr/>
          </a:p>
        </p:txBody>
      </p:sp>
      <p:sp>
        <p:nvSpPr>
          <p:cNvPr id="3922" name="Google Shape;3922;p602"/>
          <p:cNvSpPr/>
          <p:nvPr/>
        </p:nvSpPr>
        <p:spPr>
          <a:xfrm>
            <a:off x="5724525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C: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232,378 scans</a:t>
            </a:r>
            <a:endParaRPr/>
          </a:p>
        </p:txBody>
      </p:sp>
      <p:sp>
        <p:nvSpPr>
          <p:cNvPr id="3923" name="Google Shape;3923;p602"/>
          <p:cNvSpPr/>
          <p:nvPr/>
        </p:nvSpPr>
        <p:spPr>
          <a:xfrm>
            <a:off x="1042987" y="4030265"/>
            <a:ext cx="6984900" cy="539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